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57" r:id="rId3"/>
  </p:sldMasterIdLst>
  <p:notesMasterIdLst>
    <p:notesMasterId r:id="rId5"/>
  </p:notesMasterIdLst>
  <p:sldIdLst>
    <p:sldId id="286" r:id="rId4"/>
    <p:sldId id="257" r:id="rId6"/>
    <p:sldId id="259" r:id="rId7"/>
    <p:sldId id="281" r:id="rId8"/>
    <p:sldId id="282" r:id="rId9"/>
    <p:sldId id="283" r:id="rId10"/>
    <p:sldId id="284" r:id="rId11"/>
    <p:sldId id="260" r:id="rId12"/>
    <p:sldId id="261" r:id="rId13"/>
    <p:sldId id="262" r:id="rId14"/>
    <p:sldId id="263" r:id="rId15"/>
    <p:sldId id="285" r:id="rId1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 Type="http://schemas.openxmlformats.org/officeDocument/2006/relationships/slideMaster" Target="slideMasters/slideMaster2.xml"/><Relationship Id="rId2" Type="http://schemas.openxmlformats.org/officeDocument/2006/relationships/theme" Target="theme/theme1.xml"/><Relationship Id="rId19" Type="http://schemas.openxmlformats.org/officeDocument/2006/relationships/tableStyles" Target="tableStyles.xml"/><Relationship Id="rId18" Type="http://schemas.openxmlformats.org/officeDocument/2006/relationships/viewProps" Target="viewProps.xml"/><Relationship Id="rId17" Type="http://schemas.openxmlformats.org/officeDocument/2006/relationships/presProps" Target="presProps.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hexin?subject=chinese#pid=67e11dec4e3858257340b3db#tid=67ea62b5c650320008bd22f8#sourcefrom=">
    <p:spTree>
      <p:nvGrpSpPr>
        <p:cNvPr id="1" name=""/>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p:cNvPicPr>
            <a:picLocks noChangeAspect="1"/>
          </p:cNvPicPr>
          <p:nvPr userDrawn="1"/>
        </p:nvPicPr>
        <p:blipFill>
          <a:blip r:embed="rId2"/>
          <a:srcRect/>
          <a:stretch>
            <a:fillRect/>
          </a:stretch>
        </p:blipFill>
        <p:spPr>
          <a:xfrm>
            <a:off x="0" y="131"/>
            <a:ext cx="12188952" cy="6857738"/>
          </a:xfrm>
          <a:prstGeom prst="rect">
            <a:avLst/>
          </a:prstGeom>
        </p:spPr>
      </p:pic>
      <p:sp>
        <p:nvSpPr>
          <p:cNvPr id="3" name="MasterShapeName"/>
          <p:cNvSpPr/>
          <p:nvPr/>
        </p:nvSpPr>
        <p:spPr>
          <a:xfrm>
            <a:off x="557784" y="301752"/>
            <a:ext cx="1746504" cy="621792"/>
          </a:xfrm>
          <a:prstGeom prst="rect">
            <a:avLst/>
          </a:prstGeom>
          <a:noFill/>
        </p:spPr>
        <p:txBody>
          <a:bodyPr wrap="square" lIns="0" tIns="0" rIns="0" bIns="0" rtlCol="0" anchor="ctr"/>
          <a:lstStyle/>
          <a:p>
            <a:pPr algn="l"/>
            <a:r>
              <a:rPr lang="en-US" sz="45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2026</a:t>
            </a:r>
            <a:endParaRPr lang="en-US" sz="4450" dirty="0"/>
          </a:p>
        </p:txBody>
      </p:sp>
      <p:sp>
        <p:nvSpPr>
          <p:cNvPr id="4" name="MasterShapeName"/>
          <p:cNvSpPr/>
          <p:nvPr/>
        </p:nvSpPr>
        <p:spPr>
          <a:xfrm>
            <a:off x="557784" y="923544"/>
            <a:ext cx="4846320" cy="566928"/>
          </a:xfrm>
          <a:prstGeom prst="rect">
            <a:avLst/>
          </a:prstGeom>
          <a:noFill/>
        </p:spPr>
        <p:txBody>
          <a:bodyPr wrap="square" lIns="0" tIns="0" rIns="0" bIns="0" rtlCol="0" anchor="ctr"/>
          <a:lstStyle/>
          <a:p>
            <a:r>
              <a:rPr lang="zh-CN" altLang="en-US" sz="3200" dirty="0">
                <a:solidFill>
                  <a:srgbClr val="00ADA3"/>
                </a:solidFill>
                <a:latin typeface="方正粗等线简体" panose="02000000000000000000" charset="-122"/>
                <a:ea typeface="方正粗等线简体" panose="02000000000000000000" charset="-122"/>
                <a:cs typeface="方正粗等线简体" panose="02000000000000000000" charset="-122"/>
              </a:rPr>
              <a:t>选择性必修</a:t>
            </a:r>
            <a:r>
              <a:rPr lang="en-US" altLang="zh-CN" sz="3200" dirty="0">
                <a:solidFill>
                  <a:srgbClr val="00ADA3"/>
                </a:solidFill>
                <a:latin typeface="方正粗等线简体" panose="02000000000000000000" charset="-122"/>
                <a:ea typeface="方正粗等线简体" panose="02000000000000000000" charset="-122"/>
                <a:cs typeface="方正粗等线简体" panose="02000000000000000000" charset="-122"/>
              </a:rPr>
              <a:t> </a:t>
            </a:r>
            <a:r>
              <a:rPr lang="zh-CN" altLang="en-US" sz="3200" dirty="0">
                <a:solidFill>
                  <a:srgbClr val="00ADA3"/>
                </a:solidFill>
                <a:latin typeface="方正粗等线简体" panose="02000000000000000000" charset="-122"/>
                <a:ea typeface="方正粗等线简体" panose="02000000000000000000" charset="-122"/>
                <a:cs typeface="方正粗等线简体" panose="02000000000000000000" charset="-122"/>
              </a:rPr>
              <a:t>中册</a:t>
            </a:r>
            <a:endParaRPr lang="zh-CN" altLang="en-US" sz="3200" dirty="0">
              <a:solidFill>
                <a:srgbClr val="00ADA3"/>
              </a:solidFill>
              <a:latin typeface="方正粗等线简体" panose="02000000000000000000" charset="-122"/>
              <a:ea typeface="方正粗等线简体" panose="02000000000000000000" charset="-122"/>
              <a:cs typeface="方正粗等线简体" panose="02000000000000000000" charset="-122"/>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linknodeid=back_to_first_catalog" descr="preencoded.png">
            <a:hlinkClick r:id="" action="ppaction://noaction"/>
          </p:cNvPr>
          <p:cNvPicPr>
            <a:picLocks noChangeAspect="1"/>
          </p:cNvPicPr>
          <p:nvPr/>
        </p:nvPicPr>
        <p:blipFill>
          <a:blip r:embed="rId3"/>
          <a:stretch>
            <a:fillRect/>
          </a:stretch>
        </p:blipFill>
        <p:spPr>
          <a:xfrm>
            <a:off x="10972800" y="6080760"/>
            <a:ext cx="914400" cy="621792"/>
          </a:xfrm>
          <a:prstGeom prst="rect">
            <a:avLst/>
          </a:prstGeom>
        </p:spPr>
      </p:pic>
      <p:sp>
        <p:nvSpPr>
          <p:cNvPr id="4"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inese#pid=67e11dec4e3858257340b3db#tid=67ea62b686574f0009e16e66#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557784" y="301752"/>
            <a:ext cx="1746504" cy="621792"/>
          </a:xfrm>
          <a:prstGeom prst="rect">
            <a:avLst/>
          </a:prstGeom>
          <a:noFill/>
        </p:spPr>
        <p:txBody>
          <a:bodyPr wrap="square" lIns="0" tIns="0" rIns="0" bIns="0" rtlCol="0" anchor="ctr"/>
          <a:lstStyle/>
          <a:p>
            <a:pPr algn="l"/>
            <a:r>
              <a:rPr lang="en-US" sz="45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2026</a:t>
            </a:r>
            <a:endParaRPr lang="en-US" sz="4450" dirty="0"/>
          </a:p>
        </p:txBody>
      </p:sp>
      <p:sp>
        <p:nvSpPr>
          <p:cNvPr id="4" name="MasterShapeName"/>
          <p:cNvSpPr/>
          <p:nvPr/>
        </p:nvSpPr>
        <p:spPr>
          <a:xfrm>
            <a:off x="557784" y="923544"/>
            <a:ext cx="4846320" cy="566928"/>
          </a:xfrm>
          <a:prstGeom prst="rect">
            <a:avLst/>
          </a:prstGeom>
          <a:noFill/>
        </p:spPr>
        <p:txBody>
          <a:bodyPr wrap="square" lIns="0" tIns="0" rIns="0" bIns="0" rtlCol="0" anchor="ctr"/>
          <a:lstStyle/>
          <a:p>
            <a:pPr algn="l"/>
            <a:r>
              <a:rPr lang="en-US"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人教版 选择性必修中册</a:t>
            </a:r>
            <a:endParaRPr lang="en-US" sz="31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slideLayout" Target="../slideLayouts/slideLayout16.xml"/><Relationship Id="rId7" Type="http://schemas.openxmlformats.org/officeDocument/2006/relationships/slideLayout" Target="../slideLayouts/slideLayout15.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 Id="rId3" Type="http://schemas.openxmlformats.org/officeDocument/2006/relationships/slideLayout" Target="../slideLayouts/slideLayout11.xml"/><Relationship Id="rId2" Type="http://schemas.openxmlformats.org/officeDocument/2006/relationships/slideLayout" Target="../slideLayouts/slideLayout10.xml"/><Relationship Id="rId10" Type="http://schemas.openxmlformats.org/officeDocument/2006/relationships/theme" Target="../theme/theme2.xml"/><Relationship Id="rId1"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image" Target="../media/image9.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0.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1.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2dcd69af2?pid=13be88573&amp;color=0,0,0&amp;vtp=1&amp;bt=1&amp;bbb=1"/>
          <p:cNvSpPr/>
          <p:nvPr/>
        </p:nvSpPr>
        <p:spPr>
          <a:xfrm>
            <a:off x="612648" y="466344"/>
            <a:ext cx="10963656" cy="25908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④分论点二:谋实招。</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⑤</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通过举例论证论点，强调问题导向、靶向思维。</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小结提升，回扣论点。</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分论点三：见实效。</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2dcd69af2?pid=13be88573&amp;color=0,0,0&amp;mp=1&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阅读鉴赏</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主题明确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，逻辑清晰。这篇文章紧扣“调查研究非求‘实’不可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这一</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，逻辑层次分明。首先在开篇指出调查研究要以求“实</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为导向和</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目标的中心论点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，然后依次从“下实功”“谋实招”“见实效</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的角度展开论</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。论述有力，案例恰当。在“下实功，掌握真实情况”部分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通过对</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比革命斗争时期毛泽东同志坚持求实的调查研究方法与现实中部分党</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员干部走马观花的调研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，突出下实功的重要性</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并以有的单位开展干</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部下基层蹲点实践的活动为例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生动具体地说明了如何掌握真实情况</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2dcd69af2?pid=13be88573&amp;color=0,0,0&amp;mp=1&amp;vtp=1&amp;bt=1&amp;bbb=1&amp;hb=1"/>
          <p:cNvSpPr/>
          <p:nvPr/>
        </p:nvSpPr>
        <p:spPr>
          <a:xfrm>
            <a:off x="612648" y="468000"/>
            <a:ext cx="10963656" cy="32385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“谋实招，解决实际问题”部分，引用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关于在全党大兴调查研究的</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工作方案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》，强调要坚持问题导向</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并列举了针对不同问题的解决思</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路和方法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，具有很强的指导性。在“见实效，抓出实在成效”部分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阐</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述了抓好调查研究实效的方法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，如深入分析研究、集思广益等</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同时</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强调将加强顶层设计与坚持问计于民统一起来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，使论述更全面。</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0dbd58fb5.fixed?pid=abe0c2271&amp;color=0,173,163&amp;vtp=1&amp;bbb=1"/>
          <p:cNvSpPr/>
          <p:nvPr/>
        </p:nvSpPr>
        <p:spPr>
          <a:xfrm>
            <a:off x="877824" y="2624328"/>
            <a:ext cx="10981944" cy="722376"/>
          </a:xfrm>
          <a:prstGeom prst="rect">
            <a:avLst/>
          </a:prstGeom>
          <a:noFill/>
        </p:spPr>
        <p:txBody>
          <a:bodyPr wrap="none" lIns="0" tIns="0" rIns="0" bIns="0" rtlCol="0" anchor="b"/>
          <a:lstStyle/>
          <a:p>
            <a:pPr algn="l"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第一单元</a:t>
            </a:r>
            <a:r>
              <a:rPr lang="en-US" altLang="zh-CN" sz="4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科学与文化论著研习——理论的价值</a:t>
            </a:r>
            <a:endParaRPr lang="en-US" altLang="zh-CN" sz="4000" dirty="0"/>
          </a:p>
        </p:txBody>
      </p:sp>
      <p:sp>
        <p:nvSpPr>
          <p:cNvPr id="3" name="C_2#0dbd58fb5"/>
          <p:cNvSpPr/>
          <p:nvPr/>
        </p:nvSpPr>
        <p:spPr>
          <a:xfrm>
            <a:off x="877824" y="3419856"/>
            <a:ext cx="8997696" cy="9144"/>
          </a:xfrm>
          <a:prstGeom prst="line">
            <a:avLst/>
          </a:prstGeom>
          <a:noFill/>
          <a:ln w="28575">
            <a:solidFill>
              <a:srgbClr val="00ADA3"/>
            </a:solidFill>
            <a:prstDash val="solid"/>
          </a:ln>
        </p:spPr>
        <p:txBody>
          <a:bodyPr/>
          <a:lstStyle/>
          <a:p>
            <a:endParaRPr lang="zh-CN" altLang="en-US"/>
          </a:p>
        </p:txBody>
      </p:sp>
      <p:sp>
        <p:nvSpPr>
          <p:cNvPr id="4" name="C_2_BD#0dbd58fb5.fixed?pid=abe0c2271&amp;color=0,173,163&amp;vtp=1&amp;bbb=1"/>
          <p:cNvSpPr/>
          <p:nvPr/>
        </p:nvSpPr>
        <p:spPr>
          <a:xfrm>
            <a:off x="877824" y="3493008"/>
            <a:ext cx="10981944" cy="1041908"/>
          </a:xfrm>
          <a:prstGeom prst="rect">
            <a:avLst/>
          </a:prstGeom>
          <a:noFill/>
        </p:spPr>
        <p:txBody>
          <a:bodyPr wrap="none" lIns="0" tIns="0" rIns="0" bIns="0" rtlCol="0" anchor="t"/>
          <a:lstStyle/>
          <a:p>
            <a:pPr algn="l" latinLnBrk="1">
              <a:lnSpc>
                <a:spcPts val="4100"/>
              </a:lnSpc>
            </a:pPr>
            <a:r>
              <a:rPr lang="en-US" altLang="zh-CN" sz="34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单元主题阅读·理论的价值</a:t>
            </a:r>
            <a:endParaRPr lang="en-US" altLang="zh-CN" sz="3380" dirty="0"/>
          </a:p>
        </p:txBody>
      </p:sp>
    </p:spTree>
  </p:cSld>
  <p:clrMapOvr>
    <a:masterClrMapping/>
  </p:clrMapOvr>
  <p:transition>
    <p:split dir="in"/>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P_5#b300e19df?sp=1&amp;pid=a19c006e6&amp;color=0,0,0&amp;vtp=1&amp;bbb=1&amp;hb=1"/>
              <p:cNvSpPr/>
              <p:nvPr/>
            </p:nvSpPr>
            <p:spPr>
              <a:xfrm>
                <a:off x="612648" y="1172041"/>
                <a:ext cx="10963656" cy="4267200"/>
              </a:xfrm>
              <a:prstGeom prst="rect">
                <a:avLst/>
              </a:prstGeom>
              <a:noFill/>
            </p:spPr>
            <p:txBody>
              <a:bodyPr wrap="none" lIns="0" tIns="0" rIns="0" bIns="0" rtlCol="0" anchor="t"/>
              <a:lstStyle/>
              <a:p>
                <a:pPr algn="ctr" latinLnBrk="1">
                  <a:lnSpc>
                    <a:spcPts val="48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调查研究非求“实”不可</a:t>
                </a:r>
                <a:endParaRPr lang="en-US" altLang="zh-CN" sz="2800" dirty="0"/>
              </a:p>
              <a:p>
                <a:pPr algn="ctr" latinLnBrk="1">
                  <a:lnSpc>
                    <a:spcPts val="48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焦超超</a:t>
                </a:r>
                <a:endParaRPr lang="en-US" altLang="zh-CN" sz="2800" dirty="0"/>
              </a:p>
              <a:p>
                <a:pPr latinLnBrk="1">
                  <a:lnSpc>
                    <a:spcPts val="4800"/>
                  </a:lnSpc>
                </a:pPr>
                <a:r>
                  <a:rPr lang="en-US" altLang="zh-CN" sz="2800" b="0" i="0" kern="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如今</a:t>
                </a:r>
                <a:r>
                  <a:rPr lang="en-US" altLang="zh-CN" sz="2800"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第二批主题教育正在全国各地全面开展</a:t>
                </a: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正是广泛深入开</a:t>
                </a:r>
                <a:endPar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800"/>
                  </a:lnSpc>
                </a:pPr>
                <a:r>
                  <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展调查研究的大好时机</a:t>
                </a:r>
                <a:r>
                  <a:rPr lang="en-US" altLang="zh-CN" sz="2800" b="0" i="0" u="wavy"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smtClean="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m&gt;</a:t>
                </a:r>
                <a14:m>
                  <m:oMath xmlns:m="http://schemas.openxmlformats.org/officeDocument/2006/math">
                    <m:sSup>
                      <m:sSupPr>
                        <m:ctrlPr>
                          <a:rPr lang="en-US" altLang="zh-CN" sz="28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sSupPr>
                      <m:e>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m:t>
                        </m:r>
                      </m:e>
                      <m:sup>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①</m:t>
                        </m:r>
                      </m:sup>
                    </m:sSup>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&gt;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很多党员干部花了很多时间和精力开展调</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8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应该使调查研究真正发挥作用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这就需要</a:t>
                </a:r>
                <a:r>
                  <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在调研时以求</a:t>
                </a:r>
                <a:r>
                  <a:rPr lang="en-US" altLang="zh-CN" sz="2800"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实</a:t>
                </a: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为导</a:t>
                </a:r>
                <a:endPar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800"/>
                  </a:lnSpc>
                </a:pPr>
                <a:r>
                  <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向和目标</a:t>
                </a:r>
                <a:r>
                  <a:rPr lang="en-US" altLang="zh-CN" sz="2800"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在察实情</a:t>
                </a:r>
                <a:r>
                  <a:rPr lang="en-US" altLang="zh-CN" sz="2800"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出实招</a:t>
                </a: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求实效上下功夫</a:t>
                </a:r>
                <a:r>
                  <a:rPr lang="en-US" altLang="zh-CN" sz="100" b="0" i="0" kern="0" spc="-99900" smtClean="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m&gt;</a:t>
                </a:r>
                <a14:m>
                  <m:oMath xmlns:m="http://schemas.openxmlformats.org/officeDocument/2006/math">
                    <m:sSup>
                      <m:sSupPr>
                        <m:ctrlPr>
                          <a:rPr lang="en-US" altLang="zh-CN" sz="28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sSupPr>
                      <m:e>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m:t>
                        </m:r>
                      </m:e>
                      <m:sup>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②</m:t>
                        </m:r>
                      </m:sup>
                    </m:sSup>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&gt;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在夯实调查研究</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8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中把第二批主题教育抓出高质量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好效果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mc:Choice>
        <mc:Fallback>
          <p:sp>
            <p:nvSpPr>
              <p:cNvPr id="4" name="P_5#b300e19df?sp=1&amp;pid=a19c006e6&amp;color=0,0,0&amp;vtp=1&amp;bbb=1&amp;hb=1"/>
              <p:cNvSpPr>
                <a:spLocks noRot="1" noChangeAspect="1" noMove="1" noResize="1" noEditPoints="1" noAdjustHandles="1" noChangeArrowheads="1" noChangeShapeType="1" noTextEdit="1"/>
              </p:cNvSpPr>
              <p:nvPr/>
            </p:nvSpPr>
            <p:spPr>
              <a:xfrm>
                <a:off x="612648" y="1172041"/>
                <a:ext cx="10963656" cy="4267200"/>
              </a:xfrm>
              <a:prstGeom prst="rect">
                <a:avLst/>
              </a:prstGeom>
              <a:blipFill rotWithShape="1">
                <a:blip r:embed="rId1"/>
                <a:stretch>
                  <a:fillRect l="-5" t="-11" r="2" b="-14989"/>
                </a:stretch>
              </a:blipFill>
            </p:spPr>
            <p:txBody>
              <a:bodyPr/>
              <a:lstStyle/>
              <a:p>
                <a:r>
                  <a:rPr lang="zh-CN" altLang="en-US">
                    <a:noFill/>
                  </a:rPr>
                  <a:t> </a:t>
                </a:r>
              </a:p>
            </p:txBody>
          </p:sp>
        </mc:Fallback>
      </mc:AlternateContent>
      <p:sp>
        <p:nvSpPr>
          <p:cNvPr id="2" name="C_3_BD#8deed65b4?pid=87e08fd3b&amp;color=0,173,163&amp;vtp=1&amp;bt=1&amp;bbb=1"/>
          <p:cNvSpPr/>
          <p:nvPr/>
        </p:nvSpPr>
        <p:spPr>
          <a:xfrm>
            <a:off x="612648" y="485394"/>
            <a:ext cx="10963656" cy="891032"/>
          </a:xfrm>
          <a:prstGeom prst="rect">
            <a:avLst/>
          </a:prstGeom>
          <a:noFill/>
        </p:spPr>
        <p:txBody>
          <a:bodyPr wrap="none" lIns="0" tIns="0" rIns="0" bIns="0" rtlCol="0" anchor="t"/>
          <a:p>
            <a:pPr algn="l" latinLnBrk="1">
              <a:lnSpc>
                <a:spcPts val="3900"/>
              </a:lnSpc>
            </a:pPr>
            <a:r>
              <a:rPr lang="en-US" altLang="zh-CN" sz="32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主题阅读</a:t>
            </a:r>
            <a:endParaRPr lang="en-US" altLang="zh-CN" sz="3200" dirty="0"/>
          </a:p>
        </p:txBody>
      </p:sp>
    </p:spTree>
  </p:cSld>
  <p:clrMapOvr>
    <a:masterClrMapping/>
  </p:clrMapOvr>
  <p:transition>
    <p:split dir="in"/>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P_5#b300e19df?sp=1&amp;pid=a19c006e6&amp;color=0,0,0&amp;vtp=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kern="0" smtClea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下实功</a:t>
                </a:r>
                <a:r>
                  <a:rPr lang="en-US" altLang="zh-CN" sz="2800"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掌握真实情况</a:t>
                </a:r>
                <a:r>
                  <a:rPr lang="en-US" altLang="zh-CN" sz="2800" b="0" i="0" u="wavy"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smtClean="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m&gt;</a:t>
                </a:r>
                <a14:m>
                  <m:oMath xmlns:m="http://schemas.openxmlformats.org/officeDocument/2006/math">
                    <m:sSup>
                      <m:sSupPr>
                        <m:ctrlPr>
                          <a:rPr lang="en-US" altLang="zh-CN" sz="28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sSupPr>
                      <m:e>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m:t>
                        </m:r>
                      </m:e>
                      <m:sup>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③</m:t>
                        </m:r>
                      </m:sup>
                    </m:sSup>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&lt;/m&gt;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了解情况的渠道千条万条</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但是调查</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研究要放在第一条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这是不可替代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不会失真的一条</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早在革命斗争</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毛泽东同志就坚持求实的调查研究方法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坚持眼睛向下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掌握</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真实情况</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形成很多具有创造性的真知灼见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在现实工作中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有的党</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员干部虽然下到了基层调研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但仅仅是走马观花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蜻蜓点水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了解情</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况一知半解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囫囵吞枣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因为没有下实功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所以无法察实情</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要掌握</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真实情况</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就要做到既迈进群众的门槛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也走进群众的心坎</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比如有</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的单位在主题教育中开展干部下基层蹲点实践活动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党员干部通过走</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mc:Choice>
        <mc:Fallback>
          <p:sp>
            <p:nvSpPr>
              <p:cNvPr id="2" name="P_5#b300e19df?sp=1&amp;pid=a19c006e6&amp;color=0,0,0&amp;vtp=1&amp;bbb=1&amp;hb=1"/>
              <p:cNvSpPr>
                <a:spLocks noRot="1" noChangeAspect="1" noMove="1" noResize="1" noEditPoints="1" noAdjustHandles="1" noChangeArrowheads="1" noChangeShapeType="1" noTextEdit="1"/>
              </p:cNvSpPr>
              <p:nvPr/>
            </p:nvSpPr>
            <p:spPr>
              <a:xfrm>
                <a:off x="612648" y="468000"/>
                <a:ext cx="10963656" cy="5181600"/>
              </a:xfrm>
              <a:prstGeom prst="rect">
                <a:avLst/>
              </a:prstGeom>
              <a:blipFill rotWithShape="1">
                <a:blip r:embed="rId1"/>
                <a:stretch>
                  <a:fillRect l="-5" r="2" b="-12353"/>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P_5#b300e19df?sp=1&amp;pid=a19c006e6&amp;color=0,0,0&amp;vtp=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家串户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蹲点调研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与群众建立起面对面的联系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交几个能说心里话</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的基层朋友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才有利于拆除与群众之间的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心墙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使群众敞开思想</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畅</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所欲言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从而真正获得第一手资料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掌握最鲜活的情况</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kern="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谋实招</a:t>
                </a:r>
                <a:r>
                  <a:rPr lang="en-US" altLang="zh-CN" sz="2800"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解决实际问题</a:t>
                </a:r>
                <a:r>
                  <a:rPr lang="en-US" altLang="zh-CN" sz="2800" b="0" i="0" u="wavy"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smtClean="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m&gt;</a:t>
                </a:r>
                <a14:m>
                  <m:oMath xmlns:m="http://schemas.openxmlformats.org/officeDocument/2006/math">
                    <m:sSup>
                      <m:sSupPr>
                        <m:ctrlPr>
                          <a:rPr lang="en-US" altLang="zh-CN" sz="28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sSupPr>
                      <m:e>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m:t>
                        </m:r>
                      </m:e>
                      <m:sup>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④</m:t>
                        </m:r>
                      </m:sup>
                    </m:sSup>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m</a:t>
                </a:r>
                <a:r>
                  <a:rPr lang="en-US" altLang="zh-CN" sz="100" b="0" i="0" kern="0" spc="-99900" smtClean="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&gt;</a:t>
                </a:r>
                <a:r>
                  <a:rPr lang="en-US" altLang="zh-CN" sz="2800" b="0" i="0" u="wavy"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关于在全党大兴调查研究的工作方</a:t>
                </a:r>
                <a:endPar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案</a:t>
                </a:r>
                <a:r>
                  <a:rPr lang="en-US" altLang="zh-CN" sz="2800"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强调</a:t>
                </a:r>
                <a:r>
                  <a:rPr lang="en-US" altLang="zh-CN" sz="2800"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调查研究要坚持问题导向</a:t>
                </a:r>
                <a:r>
                  <a:rPr lang="en-US" altLang="zh-CN" sz="2800"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以解决问题为根本目的</a:t>
                </a: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这就</a:t>
                </a:r>
                <a:endPar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需要在开展调研时</a:t>
                </a:r>
                <a:r>
                  <a:rPr lang="en-US" altLang="zh-CN" sz="2800"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去一些困难多</a:t>
                </a:r>
                <a:r>
                  <a:rPr lang="en-US" altLang="zh-CN" sz="2800"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问题多的地方</a:t>
                </a: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搞清楚问题是什</a:t>
                </a:r>
                <a:endPar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么</a:t>
                </a:r>
                <a:r>
                  <a:rPr lang="en-US" altLang="zh-CN" sz="2800"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症结在哪里</a:t>
                </a:r>
                <a:r>
                  <a:rPr lang="en-US" altLang="zh-CN" sz="2800"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把准群众需求的脉搏</a:t>
                </a:r>
                <a:r>
                  <a:rPr lang="en-US" altLang="zh-CN" sz="2800"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用好靶向治疗思维</a:t>
                </a:r>
                <a:r>
                  <a:rPr lang="en-US" altLang="zh-CN" sz="2800" b="0" i="0" u="wavy"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smtClean="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m&gt;</a:t>
                </a:r>
                <a14:m>
                  <m:oMath xmlns:m="http://schemas.openxmlformats.org/officeDocument/2006/math">
                    <m:sSup>
                      <m:sSupPr>
                        <m:ctrlPr>
                          <a:rPr lang="en-US" altLang="zh-CN" sz="28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sSupPr>
                      <m:e>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m:t>
                        </m:r>
                      </m:e>
                      <m:sup>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⑤</m:t>
                        </m:r>
                      </m:sup>
                    </m:sSup>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m</a:t>
                </a:r>
                <a:r>
                  <a:rPr lang="en-US" altLang="zh-CN" sz="100" b="0" i="0" kern="0" spc="-99900" smtClean="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&gt;</a:t>
                </a:r>
                <a:r>
                  <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聚焦</a:t>
                </a:r>
                <a:endPar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涉及群众切身利益的民生事项</a:t>
                </a:r>
                <a:r>
                  <a:rPr lang="en-US" altLang="zh-CN" sz="2800"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建立问题清单</a:t>
                </a:r>
                <a:r>
                  <a:rPr lang="en-US" altLang="zh-CN" sz="2800"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及时挂账督办</a:t>
                </a:r>
                <a:r>
                  <a:rPr lang="en-US" altLang="zh-CN" sz="2800" b="0" i="0" u="wavy"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u="wavy"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100"/>
                  </a:lnSpc>
                </a:pPr>
                <a:endParaRPr lang="en-US" altLang="zh-CN" sz="2800" dirty="0"/>
              </a:p>
            </p:txBody>
          </p:sp>
        </mc:Choice>
        <mc:Fallback>
          <p:sp>
            <p:nvSpPr>
              <p:cNvPr id="2" name="P_5#b300e19df?sp=1&amp;pid=a19c006e6&amp;color=0,0,0&amp;vtp=1&amp;bbb=1&amp;hb=1"/>
              <p:cNvSpPr>
                <a:spLocks noRot="1" noChangeAspect="1" noMove="1" noResize="1" noEditPoints="1" noAdjustHandles="1" noChangeArrowheads="1" noChangeShapeType="1" noTextEdit="1"/>
              </p:cNvSpPr>
              <p:nvPr/>
            </p:nvSpPr>
            <p:spPr>
              <a:xfrm>
                <a:off x="612648" y="468000"/>
                <a:ext cx="10963656" cy="5181600"/>
              </a:xfrm>
              <a:prstGeom prst="rect">
                <a:avLst/>
              </a:prstGeom>
              <a:blipFill rotWithShape="1">
                <a:blip r:embed="rId1"/>
                <a:stretch>
                  <a:fillRect l="-5" r="2" b="-245"/>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P_5#b300e19df?sp=1&amp;pid=a19c006e6&amp;color=0,0,0&amp;vtp=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针对群众普遍关切的急难愁盼</a:t>
                </a:r>
                <a:r>
                  <a:rPr lang="en-US" altLang="zh-CN" sz="2800"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解疑释惑</a:t>
                </a:r>
                <a:r>
                  <a:rPr lang="en-US" altLang="zh-CN" sz="2800"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积极满足需求</a:t>
                </a: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围绕基层</a:t>
                </a:r>
                <a:endPar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治理中出现的新情况</a:t>
                </a:r>
                <a:r>
                  <a:rPr lang="en-US" altLang="zh-CN" sz="2800"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新问题</a:t>
                </a:r>
                <a:r>
                  <a:rPr lang="en-US" altLang="zh-CN" sz="2800"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深入分析研判</a:t>
                </a:r>
                <a:r>
                  <a:rPr lang="en-US" altLang="zh-CN" sz="2800"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谋求改革发展</a:t>
                </a:r>
                <a:r>
                  <a:rPr lang="en-US" altLang="zh-CN" sz="2800" b="0" i="0" u="wavy"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smtClean="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m&gt;</a:t>
                </a:r>
                <a14:m>
                  <m:oMath xmlns:m="http://schemas.openxmlformats.org/officeDocument/2006/math">
                    <m:sSup>
                      <m:sSupPr>
                        <m:ctrlPr>
                          <a:rPr lang="en-US" altLang="zh-CN" sz="28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sSupPr>
                      <m:e>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m:t>
                        </m:r>
                      </m:e>
                      <m:sup>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⑥</m:t>
                        </m:r>
                      </m:sup>
                    </m:sSup>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&gt;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通</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过对症下药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精准滴灌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努力做到件件有着落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事事有回音</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真正让</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调查研究成为解决实际问题的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金钥匙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kern="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见实效</a:t>
                </a:r>
                <a:r>
                  <a:rPr lang="en-US" altLang="zh-CN" sz="2800"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抓出实在成效</a:t>
                </a:r>
                <a:r>
                  <a:rPr lang="en-US" altLang="zh-CN" sz="2800" b="0" i="0" u="wavy"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smtClean="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m&gt;</a:t>
                </a:r>
                <a14:m>
                  <m:oMath xmlns:m="http://schemas.openxmlformats.org/officeDocument/2006/math">
                    <m:sSup>
                      <m:sSupPr>
                        <m:ctrlPr>
                          <a:rPr lang="en-US" altLang="zh-CN" sz="28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sSupPr>
                      <m:e>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m:t>
                        </m:r>
                      </m:e>
                      <m:sup>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⑦</m:t>
                        </m:r>
                      </m:sup>
                    </m:sSup>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&lt;/m&gt;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正所谓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道不虚谈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学求实效</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要以在</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基层开展主题教育为契机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抓好调查研究实效</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使调研过程成为推动</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事业发展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增进人民福祉的过程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在确定工作目标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提出工作举措</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作出工作部署时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深入分析研究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科学把握尺度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通过集思广益</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反</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mc:Choice>
        <mc:Fallback>
          <p:sp>
            <p:nvSpPr>
              <p:cNvPr id="2" name="P_5#b300e19df?sp=1&amp;pid=a19c006e6&amp;color=0,0,0&amp;vtp=1&amp;bbb=1&amp;hb=1"/>
              <p:cNvSpPr>
                <a:spLocks noRot="1" noChangeAspect="1" noMove="1" noResize="1" noEditPoints="1" noAdjustHandles="1" noChangeArrowheads="1" noChangeShapeType="1" noTextEdit="1"/>
              </p:cNvSpPr>
              <p:nvPr/>
            </p:nvSpPr>
            <p:spPr>
              <a:xfrm>
                <a:off x="612648" y="468000"/>
                <a:ext cx="10963656" cy="5181600"/>
              </a:xfrm>
              <a:prstGeom prst="rect">
                <a:avLst/>
              </a:prstGeom>
              <a:blipFill rotWithShape="1">
                <a:blip r:embed="rId1"/>
                <a:stretch>
                  <a:fillRect l="-5" r="2" b="-12353"/>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b300e19df?sp=1&amp;pid=a19c006e6&amp;color=0,0,0&amp;vtp=1&amp;bbb=1&amp;hb=1"/>
          <p:cNvSpPr/>
          <p:nvPr/>
        </p:nvSpPr>
        <p:spPr>
          <a:xfrm>
            <a:off x="612648" y="468000"/>
            <a:ext cx="10963656" cy="45339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复论证挤掉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水分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在总结经验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抓好短板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深化创新上下功夫</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使思</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规划</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方案符合客观规律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避免走弯路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翻大饼</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要把</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加强顶层设计和坚持问计于民统一起来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客观真实地让群众给工作</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画</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画像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打打分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找到群众意愿和要求的最大公约数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拿出来的方案才能</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有底气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接地气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方针政策才能符合人民群众的所思所盼</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真正让人</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民群众享受党和国家事业发展的成果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r" latinLnBrk="1">
              <a:lnSpc>
                <a:spcPts val="5100"/>
              </a:lnSpc>
            </a:pPr>
            <a:r>
              <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有删改）</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13be88573?pid=a19c006e6&amp;color=0,0,0&amp;vtp=1&amp;bt=1&amp;bbb=1"/>
          <p:cNvSpPr/>
          <p:nvPr/>
        </p:nvSpPr>
        <p:spPr>
          <a:xfrm>
            <a:off x="612648" y="466344"/>
            <a:ext cx="10963656" cy="1041400"/>
          </a:xfrm>
          <a:prstGeom prst="rect">
            <a:avLst/>
          </a:prstGeom>
          <a:noFill/>
        </p:spPr>
        <p:txBody>
          <a:bodyPr wrap="none" lIns="0" tIns="0" rIns="0" bIns="0" rtlCol="0" anchor="t"/>
          <a:lstStyle/>
          <a:p>
            <a:pPr algn="l" latinLnBrk="1">
              <a:lnSpc>
                <a:spcPts val="53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写作宝典</a:t>
            </a:r>
            <a:endParaRPr lang="en-US" altLang="zh-CN" sz="3000" dirty="0"/>
          </a:p>
        </p:txBody>
      </p:sp>
      <p:sp>
        <p:nvSpPr>
          <p:cNvPr id="3" name="P_6_BD#5ecadf2a6?pid=13be88573&amp;color=0,0,0&amp;vtp=1&amp;bbb=1"/>
          <p:cNvSpPr/>
          <p:nvPr/>
        </p:nvSpPr>
        <p:spPr>
          <a:xfrm>
            <a:off x="612648" y="1130379"/>
            <a:ext cx="10963656" cy="19431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①论述背景，引出主题。</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提出总论点，明确分论点，回扣主题，</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引出下文</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latinLnBrk="1">
              <a:lnSpc>
                <a:spcPts val="5100"/>
              </a:lnSpc>
            </a:pPr>
            <a:r>
              <a:rPr lang="en-US" altLang="zh-CN" sz="2800" b="1">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分论点一：</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下实功</a:t>
            </a:r>
            <a:r>
              <a:rPr lang="en-US" altLang="zh-CN" sz="280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0_2#78d0db264?pid=13be88573&amp;color=0,0,0&amp;mp=1&amp;vtp=1&amp;bt=1&amp;bbb=1&amp;hb=1&amp;hltap=1"/>
          <p:cNvSpPr/>
          <p:nvPr/>
        </p:nvSpPr>
        <p:spPr>
          <a:xfrm>
            <a:off x="612648" y="466344"/>
            <a:ext cx="10963656" cy="38862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提出分论点后，作者采用了哪些论证方法来论证观点？</a:t>
            </a:r>
            <a:endParaRPr lang="en-US" altLang="zh-CN" sz="2800" dirty="0"/>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6_AN.11_1#78d0db264?pid=13be88573&amp;color=0,0,0&amp;mp=1&amp;vtp=1&amp;bt=1&amp;bbb=1&amp;hb=1&amp;hla=1"/>
          <p:cNvSpPr/>
          <p:nvPr/>
        </p:nvSpPr>
        <p:spPr>
          <a:xfrm>
            <a:off x="612648" y="1093724"/>
            <a:ext cx="10963656" cy="32385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举例论证</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：以毛泽东同志在革命斗争时期的做法为例</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证明调查</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研究对于掌握真实情况的重要性</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，增强了文章说服力。对比论证</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将</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毛泽东同志坚持求实的调查研究方法与现实工作中有的党员干部下基</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层时走马观花</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、蜻蜓点水的调研进行对比</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突出了下实功进行调查研</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究的重要性</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给人留下深刻印象</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2108</Words>
  <Application>WPS 演示</Application>
  <PresentationFormat>宽屏</PresentationFormat>
  <Paragraphs>93</Paragraphs>
  <Slides>12</Slides>
  <Notes>25</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12</vt:i4>
      </vt:variant>
    </vt:vector>
  </HeadingPairs>
  <TitlesOfParts>
    <vt:vector size="27" baseType="lpstr">
      <vt:lpstr>Arial</vt:lpstr>
      <vt:lpstr>宋体</vt:lpstr>
      <vt:lpstr>Wingdings</vt:lpstr>
      <vt:lpstr>Times New Roman</vt:lpstr>
      <vt:lpstr>微软雅黑</vt:lpstr>
      <vt:lpstr>Times New Roman</vt:lpstr>
      <vt:lpstr>宋体</vt:lpstr>
      <vt:lpstr>楷体</vt:lpstr>
      <vt:lpstr>Cambria Math</vt:lpstr>
      <vt:lpstr>Calibri</vt:lpstr>
      <vt:lpstr>Arial Unicode MS</vt:lpstr>
      <vt:lpstr>等线</vt:lpstr>
      <vt:lpstr>方正粗等线简体</vt:lpstr>
      <vt:lpstr/>
      <vt:lpstr>1_</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曲一线</cp:lastModifiedBy>
  <cp:revision>6</cp:revision>
  <dcterms:created xsi:type="dcterms:W3CDTF">2025-04-01T05:24:00Z</dcterms:created>
  <dcterms:modified xsi:type="dcterms:W3CDTF">2025-09-02T09:17:06Z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F1E8C42CCFA346AC8BA944F52E68CB1E_12</vt:lpwstr>
  </property>
  <property fmtid="{D5CDD505-2E9C-101B-9397-08002B2CF9AE}" pid="3" name="KSOProductBuildVer">
    <vt:lpwstr>2052-12.1.0.22529</vt:lpwstr>
  </property>
</Properties>
</file>